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11"/>
  </p:notesMasterIdLst>
  <p:sldIdLst>
    <p:sldId id="256" r:id="rId2"/>
    <p:sldId id="257" r:id="rId3"/>
    <p:sldId id="263" r:id="rId4"/>
    <p:sldId id="266" r:id="rId5"/>
    <p:sldId id="259" r:id="rId6"/>
    <p:sldId id="261" r:id="rId7"/>
    <p:sldId id="258" r:id="rId8"/>
    <p:sldId id="262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>
        <p:scale>
          <a:sx n="115" d="100"/>
          <a:sy n="115" d="100"/>
        </p:scale>
        <p:origin x="-3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F9BA-8D24-4253-A3D0-2B24252DC059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301AD-7B86-4F4C-A1E7-5AB2E2F7A0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7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01AD-7B86-4F4C-A1E7-5AB2E2F7A06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22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100817-6522-427C-BB9B-4776B9ECF9EC}" type="datetimeFigureOut">
              <a:rPr lang="ru-RU" smtClean="0"/>
              <a:pPr/>
              <a:t>12.05.2018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AC5443-B6D0-4A97-AFC0-CF63E94828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0157" y="4397188"/>
            <a:ext cx="6815669" cy="1478358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Инициатор проекта</a:t>
            </a:r>
          </a:p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Месторасположение проекта: с. Улаган                                          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Сроки реализации: 5 лет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1" y="544860"/>
            <a:ext cx="11326482" cy="149522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Создание мини-завода по переработке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овощей и фруктов  в МО «Улаганский район».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445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776" y="481801"/>
            <a:ext cx="9601196" cy="4199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сведения о проекте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95401" y="1854926"/>
            <a:ext cx="9601196" cy="402094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u="sng" dirty="0"/>
              <a:t>Суть инвестиционного проекта: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развитие  местного </a:t>
            </a:r>
            <a:r>
              <a:rPr lang="ru-RU" dirty="0"/>
              <a:t>рынка производства и переработки овощей и фруктов;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удовлетворение </a:t>
            </a:r>
            <a:r>
              <a:rPr lang="ru-RU" dirty="0"/>
              <a:t>спроса населения продукцией местного производства;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возможность </a:t>
            </a:r>
            <a:r>
              <a:rPr lang="ru-RU" dirty="0" err="1"/>
              <a:t>самозанятости</a:t>
            </a:r>
            <a:r>
              <a:rPr lang="ru-RU" dirty="0"/>
              <a:t> и </a:t>
            </a:r>
            <a:r>
              <a:rPr lang="ru-RU" dirty="0" err="1" smtClean="0"/>
              <a:t>самообеспечения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создание </a:t>
            </a:r>
            <a:r>
              <a:rPr lang="ru-RU" dirty="0"/>
              <a:t>рабочих мест, привлечение доходов в местный </a:t>
            </a:r>
            <a:r>
              <a:rPr lang="ru-RU" dirty="0" smtClean="0"/>
              <a:t>бюджет, внутренний </a:t>
            </a:r>
            <a:r>
              <a:rPr lang="ru-RU" dirty="0"/>
              <a:t>оборот финансовых ресурсов.</a:t>
            </a:r>
          </a:p>
          <a:p>
            <a:pPr marL="0" indent="0">
              <a:buNone/>
            </a:pPr>
            <a:r>
              <a:rPr lang="ru-RU" b="1" u="sng" dirty="0" smtClean="0"/>
              <a:t>Цель инвестиционного проекта: </a:t>
            </a:r>
            <a:r>
              <a:rPr lang="ru-RU" dirty="0" smtClean="0"/>
              <a:t>создание предприятия для замещения </a:t>
            </a:r>
            <a:r>
              <a:rPr lang="ru-RU" dirty="0"/>
              <a:t>импортной продукции товарами </a:t>
            </a:r>
            <a:r>
              <a:rPr lang="ru-RU" dirty="0" smtClean="0"/>
              <a:t>собственного производства.</a:t>
            </a:r>
          </a:p>
          <a:p>
            <a:pPr marL="0" indent="0">
              <a:buNone/>
            </a:pPr>
            <a:r>
              <a:rPr lang="ru-RU" dirty="0" smtClean="0"/>
              <a:t>Общая </a:t>
            </a:r>
            <a:r>
              <a:rPr lang="ru-RU" dirty="0"/>
              <a:t>стоимость </a:t>
            </a:r>
            <a:r>
              <a:rPr lang="ru-RU" dirty="0" smtClean="0"/>
              <a:t>проекта: </a:t>
            </a:r>
            <a:r>
              <a:rPr lang="ru-RU" dirty="0"/>
              <a:t>40501,0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/>
              <a:t>т.ч</a:t>
            </a:r>
            <a:r>
              <a:rPr lang="ru-RU" dirty="0"/>
              <a:t>.:</a:t>
            </a:r>
          </a:p>
          <a:p>
            <a:pPr marL="0" indent="0">
              <a:buNone/>
            </a:pPr>
            <a:r>
              <a:rPr lang="ru-RU" dirty="0"/>
              <a:t>-заемные средства других организаций (инвесторов): 35001,0 </a:t>
            </a:r>
            <a:r>
              <a:rPr lang="ru-RU" dirty="0" err="1"/>
              <a:t>тыс.руб</a:t>
            </a:r>
            <a:r>
              <a:rPr lang="ru-RU" dirty="0"/>
              <a:t>.;</a:t>
            </a:r>
          </a:p>
          <a:p>
            <a:pPr marL="0" indent="0">
              <a:buNone/>
            </a:pPr>
            <a:r>
              <a:rPr lang="ru-RU" dirty="0"/>
              <a:t>-средства государственной поддержки из республиканского бюджета: 5500,0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Объём доходов (выручка) от реализации  продукции при  стабильной работе предприятия и умеренном потреблении товаров  в первом году составит примерно 4177,0 </a:t>
            </a:r>
            <a:r>
              <a:rPr lang="ru-RU" dirty="0" err="1"/>
              <a:t>тыс.руб</a:t>
            </a:r>
            <a:r>
              <a:rPr lang="ru-RU" dirty="0"/>
              <a:t>. В последующие 2  года доходы составят 11883,0 </a:t>
            </a:r>
            <a:r>
              <a:rPr lang="ru-RU" dirty="0" err="1"/>
              <a:t>тыс.руб</a:t>
            </a:r>
            <a:r>
              <a:rPr lang="ru-RU" dirty="0"/>
              <a:t>. и 26896,0 </a:t>
            </a:r>
            <a:r>
              <a:rPr lang="ru-RU" dirty="0" smtClean="0"/>
              <a:t>тыс. руб</a:t>
            </a:r>
            <a:r>
              <a:rPr lang="ru-RU" dirty="0"/>
              <a:t>. соответственно- в связи с увеличением объема продукций и их ассортимента. </a:t>
            </a:r>
          </a:p>
          <a:p>
            <a:pPr marL="0" indent="0">
              <a:buNone/>
            </a:pPr>
            <a:r>
              <a:rPr lang="ru-RU" dirty="0"/>
              <a:t>Объём доходов (выручка) от реализации  продукции при  стабильной работе предприятия и умеренном потреблении товаров  в первом году составит примерно 4177,0 </a:t>
            </a:r>
            <a:r>
              <a:rPr lang="ru-RU" dirty="0" err="1"/>
              <a:t>тыс.руб</a:t>
            </a:r>
            <a:r>
              <a:rPr lang="ru-RU" dirty="0"/>
              <a:t>. В последующие 2  года доходы составят 11883,0 </a:t>
            </a:r>
            <a:r>
              <a:rPr lang="ru-RU" dirty="0" err="1"/>
              <a:t>тыс.руб</a:t>
            </a:r>
            <a:r>
              <a:rPr lang="ru-RU" dirty="0"/>
              <a:t>. и 26896,0 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 </a:t>
            </a:r>
            <a:r>
              <a:rPr lang="ru-RU" dirty="0"/>
              <a:t>соответственно- в связи с увеличением объема продукций и их ассортимента.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этапы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Строительство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овощехранилища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храни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1993" y="1985554"/>
            <a:ext cx="3289230" cy="2128866"/>
          </a:xfrm>
          <a:prstGeom prst="rect">
            <a:avLst/>
          </a:prstGeom>
        </p:spPr>
      </p:pic>
      <p:pic>
        <p:nvPicPr>
          <p:cNvPr id="5" name="Рисунок 4" descr="хранил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33117" y="3002647"/>
            <a:ext cx="3204470" cy="2403353"/>
          </a:xfrm>
          <a:prstGeom prst="rect">
            <a:avLst/>
          </a:prstGeom>
        </p:spPr>
      </p:pic>
      <p:pic>
        <p:nvPicPr>
          <p:cNvPr id="1026" name="Picture 2" descr="http://im3-tub-ru.yandex.net/i?id=e45540b9cdaebfa9cb54288c9a82eb47-100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1" y="2317152"/>
            <a:ext cx="3827418" cy="355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овощ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1993" y="4114420"/>
            <a:ext cx="3358886" cy="234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этапы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sz="2800" dirty="0"/>
              <a:t>С</a:t>
            </a:r>
            <a:r>
              <a:rPr lang="ru-RU" sz="2800" dirty="0" smtClean="0"/>
              <a:t>троительство </a:t>
            </a:r>
            <a:r>
              <a:rPr lang="ru-RU" sz="2800" dirty="0"/>
              <a:t>объекта и приобретение </a:t>
            </a:r>
            <a:r>
              <a:rPr lang="ru-RU" sz="2800" dirty="0" smtClean="0"/>
              <a:t>оборудования</a:t>
            </a:r>
            <a:endParaRPr lang="ru-RU" dirty="0"/>
          </a:p>
        </p:txBody>
      </p:sp>
      <p:pic>
        <p:nvPicPr>
          <p:cNvPr id="2052" name="Picture 4" descr="http://im1-tub-ru.yandex.net/i?id=436d59d5e9b24e1603d43d054eb74197-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279" y="2981071"/>
            <a:ext cx="3958047" cy="303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3-tub-ru.yandex.net/i?id=3935b4f68c1b3975d2af51daa69e2b48-7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5" y="2981071"/>
            <a:ext cx="3461656" cy="303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3-tub-ru.yandex.net/i?id=e90e5d1fb17b5951fbd1031e8c90effe-105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298" y="2981072"/>
            <a:ext cx="3722913" cy="303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2079" y="313627"/>
            <a:ext cx="9601196" cy="655078"/>
          </a:xfrm>
        </p:spPr>
        <p:txBody>
          <a:bodyPr>
            <a:normAutofit/>
          </a:bodyPr>
          <a:lstStyle/>
          <a:p>
            <a:r>
              <a:rPr lang="ru-RU" dirty="0" smtClean="0"/>
              <a:t>Описание продукции и услуг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04181" y="1689297"/>
            <a:ext cx="102913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dirty="0" smtClean="0"/>
              <a:t>Закуп и реализация свежих овощей и фруктов. Компоты</a:t>
            </a:r>
            <a:r>
              <a:rPr lang="ru-RU" dirty="0"/>
              <a:t>, консервы закусочные, натуральные, заправочные, обеденные, для детского и </a:t>
            </a:r>
            <a:r>
              <a:rPr lang="ru-RU" dirty="0" smtClean="0"/>
              <a:t>диетического </a:t>
            </a:r>
            <a:r>
              <a:rPr lang="ru-RU" dirty="0"/>
              <a:t>питания;  быстрозамороженные, маринованные овощи, сушёные, квашеные овощи, томатное пюре. Предполагаемые проектом продукции (фрукты и овощи в свежем и консервированном виде) не являются новшеством в сфере производства продукций. Аналоги продукта существуют на всем протяжении становления и развития пищевой промышленности страны</a:t>
            </a:r>
            <a:r>
              <a:rPr lang="ru-RU" dirty="0" smtClean="0"/>
              <a:t>.</a:t>
            </a:r>
          </a:p>
          <a:p>
            <a:pPr marL="342900" indent="-342900"/>
            <a:endParaRPr lang="ru-RU" dirty="0" smtClean="0"/>
          </a:p>
          <a:p>
            <a:r>
              <a:rPr lang="ru-RU" dirty="0" smtClean="0"/>
              <a:t>2. Проект </a:t>
            </a:r>
            <a:r>
              <a:rPr lang="ru-RU" dirty="0"/>
              <a:t>предполагает сохранить цены стабильными при условии, что </a:t>
            </a:r>
            <a:r>
              <a:rPr lang="ru-RU" dirty="0" smtClean="0"/>
              <a:t>  стабилизация </a:t>
            </a:r>
            <a:r>
              <a:rPr lang="ru-RU" dirty="0"/>
              <a:t>цен </a:t>
            </a:r>
            <a:r>
              <a:rPr lang="ru-RU" dirty="0" smtClean="0"/>
              <a:t>будет </a:t>
            </a:r>
            <a:r>
              <a:rPr lang="ru-RU" dirty="0"/>
              <a:t>гарантирована и поставщиками сырья, предусматривающими возможность </a:t>
            </a:r>
            <a:r>
              <a:rPr lang="ru-RU" dirty="0" smtClean="0"/>
              <a:t>повышения </a:t>
            </a:r>
            <a:r>
              <a:rPr lang="ru-RU" dirty="0"/>
              <a:t>отпускных цен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r>
              <a:rPr lang="ru-RU" dirty="0" smtClean="0"/>
              <a:t>3. Объем производства продукции, предоставление услуг по годам (прогноз): 2016г- 4177,0 </a:t>
            </a:r>
            <a:r>
              <a:rPr lang="ru-RU" dirty="0" err="1" smtClean="0"/>
              <a:t>тыс.руб</a:t>
            </a:r>
            <a:r>
              <a:rPr lang="ru-RU" dirty="0" smtClean="0"/>
              <a:t>., 2017г.- 11883,0 </a:t>
            </a:r>
            <a:r>
              <a:rPr lang="ru-RU" dirty="0" err="1" smtClean="0"/>
              <a:t>тыс.руб</a:t>
            </a:r>
            <a:r>
              <a:rPr lang="ru-RU" dirty="0" smtClean="0"/>
              <a:t>., 2018г.- 26896,0 </a:t>
            </a:r>
            <a:r>
              <a:rPr lang="ru-RU" dirty="0" err="1" smtClean="0"/>
              <a:t>тыс.руб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 сбыта и конкуренты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Социальные учреждения района  </a:t>
            </a:r>
            <a:r>
              <a:rPr lang="ru-RU" sz="2000" dirty="0"/>
              <a:t>(школы, интернаты, детские сады, больницы) </a:t>
            </a:r>
            <a:r>
              <a:rPr lang="ru-RU" sz="2000" dirty="0" smtClean="0"/>
              <a:t>и населения Улаганского и </a:t>
            </a:r>
            <a:r>
              <a:rPr lang="ru-RU" sz="2000" dirty="0" err="1" smtClean="0"/>
              <a:t>Кош-Агачского</a:t>
            </a:r>
            <a:r>
              <a:rPr lang="ru-RU" sz="2000" dirty="0" smtClean="0"/>
              <a:t> районов; </a:t>
            </a:r>
          </a:p>
          <a:p>
            <a:r>
              <a:rPr lang="ru-RU" sz="2000" dirty="0" smtClean="0"/>
              <a:t>Потенциальные </a:t>
            </a:r>
            <a:r>
              <a:rPr lang="ru-RU" sz="2000" dirty="0"/>
              <a:t>конкуренты  почти отсутствуют, кроме отдельных частных лиц, которые выращивают овощи не для продажи и серьёзной конкуренции не </a:t>
            </a:r>
            <a:r>
              <a:rPr lang="ru-RU" sz="2000" dirty="0" smtClean="0"/>
              <a:t>представляют; </a:t>
            </a:r>
          </a:p>
          <a:p>
            <a:r>
              <a:rPr lang="ru-RU" sz="2000" dirty="0"/>
              <a:t>Что касается поставщиков с других регионов, то их продукция хотя и имеет большой объем и стабильность поставки в течение всего года, но по качеству не может сравниться с продукцией местного </a:t>
            </a:r>
            <a:r>
              <a:rPr lang="ru-RU" sz="2000" dirty="0" smtClean="0"/>
              <a:t>производства;</a:t>
            </a:r>
            <a:endParaRPr lang="ru-RU" sz="2000" dirty="0"/>
          </a:p>
          <a:p>
            <a:r>
              <a:rPr lang="ru-RU" sz="2000" dirty="0" smtClean="0"/>
              <a:t>Конкурентоспособность </a:t>
            </a:r>
            <a:r>
              <a:rPr lang="ru-RU" sz="2000" dirty="0"/>
              <a:t>предприятия в случае появления потенциальных конкурентов будет обеспечиваться за счет большого объема и низкой (по сравнению с конкурентами) цены поставляемой экологически чистой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5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413" y="481800"/>
            <a:ext cx="9601196" cy="367697"/>
          </a:xfrm>
        </p:spPr>
        <p:txBody>
          <a:bodyPr>
            <a:normAutofit fontScale="90000"/>
          </a:bodyPr>
          <a:lstStyle/>
          <a:p>
            <a:r>
              <a:rPr lang="ru-RU" dirty="0"/>
              <a:t>Оценка экономической эффективности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12654" y="1606977"/>
            <a:ext cx="9601196" cy="3785811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Принятая ставка дисконтирования (D) </a:t>
            </a:r>
            <a:r>
              <a:rPr lang="ru-RU" dirty="0" smtClean="0"/>
              <a:t>-8,25%</a:t>
            </a:r>
          </a:p>
          <a:p>
            <a:r>
              <a:rPr lang="ru-RU" dirty="0" smtClean="0"/>
              <a:t>Простой </a:t>
            </a:r>
            <a:r>
              <a:rPr lang="ru-RU" dirty="0"/>
              <a:t>период окупаемости (PBP) </a:t>
            </a:r>
            <a:endParaRPr lang="ru-RU" dirty="0" smtClean="0"/>
          </a:p>
          <a:p>
            <a:r>
              <a:rPr lang="ru-RU" dirty="0" smtClean="0"/>
              <a:t>Дисконтированный </a:t>
            </a:r>
            <a:r>
              <a:rPr lang="ru-RU" dirty="0"/>
              <a:t>период окупаемости (DPBP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Внутренняя </a:t>
            </a:r>
            <a:r>
              <a:rPr lang="ru-RU" dirty="0"/>
              <a:t>норма доходности (IRR) </a:t>
            </a:r>
            <a:endParaRPr lang="ru-RU" dirty="0" smtClean="0"/>
          </a:p>
          <a:p>
            <a:r>
              <a:rPr lang="ru-RU" dirty="0" smtClean="0"/>
              <a:t>Рентабельность </a:t>
            </a:r>
            <a:r>
              <a:rPr lang="ru-RU" dirty="0"/>
              <a:t>инвестиций (ROI) </a:t>
            </a:r>
            <a:endParaRPr lang="ru-RU" dirty="0" smtClean="0"/>
          </a:p>
          <a:p>
            <a:r>
              <a:rPr lang="ru-RU" dirty="0" smtClean="0"/>
              <a:t>Чистая </a:t>
            </a:r>
            <a:r>
              <a:rPr lang="ru-RU" dirty="0"/>
              <a:t>приведенная стоимость (NPV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7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776" y="292594"/>
            <a:ext cx="9601196" cy="7508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социально-экономической эффективности проекта для Республики Алтай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73199"/>
            <a:ext cx="10528663" cy="442567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реализации данного проекта будут созданы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мест, в том числе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рабочих места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и бухгалтера, 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высокопроизводительных рабочих мест.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заработной платы. Среднемесячная заработная плата составит от 9 до 11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налоговые отчисления с разбивкой по уровням бюджета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юджетная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заключается в увеличении налоговых поступлений (выплат) в бюджеты разных уровней.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97736"/>
              </p:ext>
            </p:extLst>
          </p:nvPr>
        </p:nvGraphicFramePr>
        <p:xfrm>
          <a:off x="1332410" y="3187335"/>
          <a:ext cx="8830493" cy="1972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1739"/>
                <a:gridCol w="1058091"/>
                <a:gridCol w="1136469"/>
                <a:gridCol w="1214845"/>
                <a:gridCol w="1319349"/>
              </a:tblGrid>
              <a:tr h="22990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Поступления в бюджет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том числе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2020г</a:t>
                      </a:r>
                      <a:r>
                        <a:rPr lang="ru-RU" sz="1400" dirty="0">
                          <a:effectLst/>
                        </a:rPr>
                        <a:t>.	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2021г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9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Налог, уплачиваемый в связи с применением упрощенной системы налогообложения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2578,0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1614,0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9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Подоходный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98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Отчисления на социальные нужды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516,4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3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3317,4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928,4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7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по экономике и бюджетному планированию администрации МО «Улаганский район»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5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</TotalTime>
  <Words>634</Words>
  <Application>Microsoft Office PowerPoint</Application>
  <PresentationFormat>Произвольный</PresentationFormat>
  <Paragraphs>80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   Создание мини-завода по переработке  овощей и фруктов  в МО «Улаганский район». </vt:lpstr>
      <vt:lpstr>Общие сведения о проекте</vt:lpstr>
      <vt:lpstr>Основные этапы реализации проекта</vt:lpstr>
      <vt:lpstr>Основные этапы реализации проекта</vt:lpstr>
      <vt:lpstr>Описание продукции и услуг</vt:lpstr>
      <vt:lpstr>Рынок сбыта и конкуренты</vt:lpstr>
      <vt:lpstr>Оценка экономической эффективности проекта </vt:lpstr>
      <vt:lpstr>Оценка социально-экономической эффективности проекта для Республики Алтай</vt:lpstr>
      <vt:lpstr>Управление по экономике и бюджетному планированию администрации МО «Улаганский район»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инвестиционного проекта</dc:title>
  <dc:creator>User</dc:creator>
  <cp:lastModifiedBy>RePack by Diakov</cp:lastModifiedBy>
  <cp:revision>40</cp:revision>
  <dcterms:created xsi:type="dcterms:W3CDTF">2015-01-22T03:33:17Z</dcterms:created>
  <dcterms:modified xsi:type="dcterms:W3CDTF">2018-05-12T07:55:27Z</dcterms:modified>
</cp:coreProperties>
</file>